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 b="def" i="def"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 b="def" i="def"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96663"/>
              <a:satOff val="-16428"/>
              <a:lumOff val="3004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 b="def" i="def"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635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 b="def" i="def"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小故事阐述大道理</a:t>
            </a:r>
          </a:p>
          <a:p>
            <a:pPr/>
          </a:p>
          <a:p>
            <a:pPr/>
            <a:r>
              <a:t>“汽车追尾”事故处理流程：</a:t>
            </a:r>
          </a:p>
          <a:p>
            <a:pPr/>
            <a:r>
              <a:t>1、保护现场并报案（当事人）</a:t>
            </a:r>
          </a:p>
          <a:p>
            <a:pPr/>
            <a:r>
              <a:t>2、自行组织疏散</a:t>
            </a:r>
          </a:p>
          <a:p>
            <a:pPr/>
            <a:r>
              <a:t>3、受理：自行协商、简易程序、一般程序</a:t>
            </a:r>
          </a:p>
          <a:p>
            <a:pPr/>
            <a:r>
              <a:t>4、现场处置和调查（交通警察）</a:t>
            </a:r>
          </a:p>
          <a:p>
            <a:pPr/>
            <a:r>
              <a:t>5、检验鉴定</a:t>
            </a:r>
          </a:p>
          <a:p>
            <a:pPr/>
            <a:r>
              <a:t>6、交通事故认定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代码 -&gt; 当事人</a:t>
            </a:r>
          </a:p>
          <a:p>
            <a:pPr/>
            <a:r>
              <a:t>问题现场(服务器) -&gt; 事故现场(道路)</a:t>
            </a:r>
          </a:p>
          <a:p>
            <a:pPr/>
            <a:r>
              <a:t>开发同学 -&gt; 交通警察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【调查】</a:t>
            </a:r>
          </a:p>
          <a:p>
            <a:pPr marL="410882" indent="-410882">
              <a:buSzPct val="100000"/>
              <a:buAutoNum type="arabicPeriod" startAt="1"/>
            </a:pPr>
            <a:r>
              <a:t>哪些同学经常逛Grafana和Kibana？</a:t>
            </a:r>
          </a:p>
          <a:p>
            <a:pPr marL="410882" indent="-410882">
              <a:buSzPct val="100000"/>
              <a:buAutoNum type="arabicPeriod" startAt="1"/>
            </a:pPr>
            <a:r>
              <a:t>这些监控数据的价值？（运维为什么要监控这些指标，不监控其他指标呢？他们能帮助我们解决哪些线上问题？）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762000" y="2463800"/>
            <a:ext cx="11480800" cy="2540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762000" y="5156200"/>
            <a:ext cx="11480800" cy="863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05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b="1" i="1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/>
          </p:nvPr>
        </p:nvSpPr>
        <p:spPr>
          <a:xfrm>
            <a:off x="1270000" y="4260849"/>
            <a:ext cx="10464800" cy="736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1104900" y="758938"/>
            <a:ext cx="10795000" cy="5943601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762000" y="6883400"/>
            <a:ext cx="11480800" cy="10795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762000" y="8128000"/>
            <a:ext cx="114808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74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762000" y="3517900"/>
            <a:ext cx="11480800" cy="27178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6654800" y="419100"/>
            <a:ext cx="5588000" cy="86487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762000" y="419100"/>
            <a:ext cx="5384800" cy="459740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762000" y="5245100"/>
            <a:ext cx="5384800" cy="381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13"/>
          </p:nvPr>
        </p:nvSpPr>
        <p:spPr>
          <a:xfrm>
            <a:off x="6654800" y="2374900"/>
            <a:ext cx="5588000" cy="68072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>
                <a:srgbClr val="EBEBEB"/>
              </a:buClr>
              <a:defRPr sz="2800"/>
            </a:lvl1pPr>
            <a:lvl2pPr marL="685800" indent="-342900">
              <a:spcBef>
                <a:spcPts val="3200"/>
              </a:spcBef>
              <a:buClr>
                <a:srgbClr val="EBEBEB"/>
              </a:buClr>
              <a:defRPr sz="2800"/>
            </a:lvl2pPr>
            <a:lvl3pPr marL="1028700" indent="-342900">
              <a:spcBef>
                <a:spcPts val="3200"/>
              </a:spcBef>
              <a:buClr>
                <a:srgbClr val="EBEBEB"/>
              </a:buClr>
              <a:defRPr sz="2800"/>
            </a:lvl3pPr>
            <a:lvl4pPr marL="1371600" indent="-342900">
              <a:spcBef>
                <a:spcPts val="3200"/>
              </a:spcBef>
              <a:buClr>
                <a:srgbClr val="EBEBEB"/>
              </a:buClr>
              <a:defRPr sz="2800"/>
            </a:lvl4pPr>
            <a:lvl5pPr marL="1714500" indent="-342900">
              <a:spcBef>
                <a:spcPts val="3200"/>
              </a:spcBef>
              <a:buClr>
                <a:srgbClr val="EBEBEB"/>
              </a:buClr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762000" y="965200"/>
            <a:ext cx="11480800" cy="78232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6680200" y="5626100"/>
            <a:ext cx="5588000" cy="34417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half" idx="14"/>
          </p:nvPr>
        </p:nvSpPr>
        <p:spPr>
          <a:xfrm>
            <a:off x="6680200" y="419100"/>
            <a:ext cx="5588000" cy="49149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sz="half" idx="15"/>
          </p:nvPr>
        </p:nvSpPr>
        <p:spPr>
          <a:xfrm>
            <a:off x="762000" y="419100"/>
            <a:ext cx="5588000" cy="86487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311798" y="92583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406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812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219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1625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0320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2438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2844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3251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3657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edwardlee03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7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ibm.com/developerworks/community/groups/service/html/communityview?communityUuid=2245aa39-fa5c-4475-b891-14c205f7333c" TargetMode="External"/><Relationship Id="rId3" Type="http://schemas.openxmlformats.org/officeDocument/2006/relationships/hyperlink" Target="http://www.eclipse.org/mat/" TargetMode="External"/><Relationship Id="rId4" Type="http://schemas.openxmlformats.org/officeDocument/2006/relationships/hyperlink" Target="https://kenai.com/projects/btrace/pages/Home" TargetMode="Externa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apple.com.cn" TargetMode="External"/><Relationship Id="rId3" Type="http://schemas.openxmlformats.org/officeDocument/2006/relationships/hyperlink" Target="https://www.slideshare.net/brendangregg/linux-performance-analysis-and-tools" TargetMode="External"/><Relationship Id="rId4" Type="http://schemas.openxmlformats.org/officeDocument/2006/relationships/hyperlink" Target="https://www.slideshare.net/BlueDavy/java-33483237" TargetMode="External"/><Relationship Id="rId5" Type="http://schemas.openxmlformats.org/officeDocument/2006/relationships/hyperlink" Target="https://www.slideshare.net/BlueDavy/java-31368273" TargetMode="External"/><Relationship Id="rId6" Type="http://schemas.openxmlformats.org/officeDocument/2006/relationships/hyperlink" Target="https://www.slideshare.net/ykdsg/java-13499335" TargetMode="External"/><Relationship Id="rId7" Type="http://schemas.openxmlformats.org/officeDocument/2006/relationships/hyperlink" Target="https://www.ibm.com/developerworks/community/groups/service/html/communityview?communityUuid=2245aa39-fa5c-4475-b891-14c205f7333c" TargetMode="External"/><Relationship Id="rId8" Type="http://schemas.openxmlformats.org/officeDocument/2006/relationships/hyperlink" Target="http://www.eclipse.org/mat/" TargetMode="External"/><Relationship Id="rId9" Type="http://schemas.openxmlformats.org/officeDocument/2006/relationships/hyperlink" Target="https://kenai.com/projects/btrace/pages/Home" TargetMode="Externa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docs.oracle.com/javase/8/docs/technotes/tools/unix/jps.html" TargetMode="External"/><Relationship Id="rId3" Type="http://schemas.openxmlformats.org/officeDocument/2006/relationships/hyperlink" Target="http://docs.oracle.com/javase/8/docs/technotes/tools/unix/jstat.html" TargetMode="External"/><Relationship Id="rId4" Type="http://schemas.openxmlformats.org/officeDocument/2006/relationships/hyperlink" Target="http://docs.oracle.com/javase/8/docs/technotes/tools/unix/jinfo.html" TargetMode="External"/><Relationship Id="rId5" Type="http://schemas.openxmlformats.org/officeDocument/2006/relationships/hyperlink" Target="http://docs.oracle.com/javase/8/docs/technotes/tools/unix/jstack.html" TargetMode="External"/><Relationship Id="rId6" Type="http://schemas.openxmlformats.org/officeDocument/2006/relationships/hyperlink" Target="http://docs.oracle.com/javase/8/docs/technotes/tools/unix/jmap.html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unix.com/man-page/linux/1/top/" TargetMode="External"/><Relationship Id="rId3" Type="http://schemas.openxmlformats.org/officeDocument/2006/relationships/hyperlink" Target="http://www.unix.com/man-page/linux/8/lsof/" TargetMode="External"/><Relationship Id="rId4" Type="http://schemas.openxmlformats.org/officeDocument/2006/relationships/hyperlink" Target="http://www.unix.com/man-page/linux/8/netstat/" TargetMode="External"/><Relationship Id="rId5" Type="http://schemas.openxmlformats.org/officeDocument/2006/relationships/hyperlink" Target="http://www.unix.com/man-page/all/1/iostat/" TargetMode="External"/><Relationship Id="rId6" Type="http://schemas.openxmlformats.org/officeDocument/2006/relationships/hyperlink" Target="http://www.unix.com/man-page/all/1/mpstat/" TargetMode="External"/><Relationship Id="rId7" Type="http://schemas.openxmlformats.org/officeDocument/2006/relationships/hyperlink" Target="http://www.unix.com/man-page/all/8/vmstat/" TargetMode="External"/><Relationship Id="rId8" Type="http://schemas.openxmlformats.org/officeDocument/2006/relationships/hyperlink" Target="http://www.unix.com/man-page/linux/1/free/" TargetMode="External"/><Relationship Id="rId9" Type="http://schemas.openxmlformats.org/officeDocument/2006/relationships/hyperlink" Target="http://www.unix.com/man-page/all/1/sar/" TargetMode="External"/><Relationship Id="rId10" Type="http://schemas.openxmlformats.org/officeDocument/2006/relationships/hyperlink" Target="http://www.unix.com/man-page/linux/1/uptime/" TargetMode="Externa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线上问题排查交流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7000" algn="l"/>
              </a:tabLst>
            </a:lvl1pPr>
          </a:lstStyle>
          <a:p>
            <a:pPr/>
            <a:r>
              <a:t>线上问题排查交流</a:t>
            </a:r>
          </a:p>
        </p:txBody>
      </p:sp>
      <p:sp>
        <p:nvSpPr>
          <p:cNvPr id="120" name="@单农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@</a:t>
            </a:r>
            <a:r>
              <a:rPr u="sng">
                <a:hlinkClick r:id="rId2" invalidUrl="" action="" tgtFrame="" tooltip="" history="1" highlightClick="0" endSnd="0"/>
              </a:rPr>
              <a:t>单农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快速分析-监控体系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快速分析-监控体系</a:t>
            </a:r>
          </a:p>
        </p:txBody>
      </p:sp>
      <p:sp>
        <p:nvSpPr>
          <p:cNvPr id="163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8426" y="2410553"/>
            <a:ext cx="7887948" cy="4416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7731" y="5153644"/>
            <a:ext cx="9629338" cy="3630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rafana监控-系统概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Grafana监控-系统概述</a:t>
            </a:r>
          </a:p>
        </p:txBody>
      </p:sp>
      <p:sp>
        <p:nvSpPr>
          <p:cNvPr id="170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70311"/>
            <a:ext cx="13004801" cy="424807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服务器压力"/>
          <p:cNvSpPr/>
          <p:nvPr/>
        </p:nvSpPr>
        <p:spPr>
          <a:xfrm>
            <a:off x="2903997" y="3604544"/>
            <a:ext cx="1257301" cy="4191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pPr/>
            <a:r>
              <a:t>服务器压力</a:t>
            </a:r>
          </a:p>
        </p:txBody>
      </p:sp>
      <p:sp>
        <p:nvSpPr>
          <p:cNvPr id="173" name="网卡"/>
          <p:cNvSpPr/>
          <p:nvPr/>
        </p:nvSpPr>
        <p:spPr>
          <a:xfrm>
            <a:off x="4640409" y="5740494"/>
            <a:ext cx="571501" cy="4191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pPr/>
            <a:r>
              <a:t>网卡</a:t>
            </a:r>
          </a:p>
        </p:txBody>
      </p:sp>
      <p:sp>
        <p:nvSpPr>
          <p:cNvPr id="174" name="连接资源"/>
          <p:cNvSpPr/>
          <p:nvPr/>
        </p:nvSpPr>
        <p:spPr>
          <a:xfrm>
            <a:off x="10394987" y="6250011"/>
            <a:ext cx="1028701" cy="4191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pPr/>
            <a:r>
              <a:t>连接资源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3" grpId="2"/>
      <p:bldP build="whole" bldLvl="1" animBg="1" rev="0" advAuto="0" spid="174" grpId="3"/>
      <p:bldP build="whole" bldLvl="1" animBg="1" rev="0" advAuto="0" spid="17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rafana监控-CP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Grafana监控-CPU</a:t>
            </a:r>
          </a:p>
        </p:txBody>
      </p:sp>
      <p:sp>
        <p:nvSpPr>
          <p:cNvPr id="177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35593"/>
            <a:ext cx="13004801" cy="6228904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CPU 90%+：top -H + jstack"/>
          <p:cNvSpPr/>
          <p:nvPr/>
        </p:nvSpPr>
        <p:spPr>
          <a:xfrm>
            <a:off x="7049661" y="2920336"/>
            <a:ext cx="3068956" cy="4191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pPr/>
            <a:r>
              <a:t>CPU 90%+：top -H + jstack</a:t>
            </a:r>
          </a:p>
        </p:txBody>
      </p:sp>
      <p:sp>
        <p:nvSpPr>
          <p:cNvPr id="180" name="线程上下文切换/锁竞争激烈"/>
          <p:cNvSpPr/>
          <p:nvPr/>
        </p:nvSpPr>
        <p:spPr>
          <a:xfrm>
            <a:off x="7115155" y="4667249"/>
            <a:ext cx="2937968" cy="4191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pPr/>
            <a:r>
              <a:t>线程上下文切换/锁竞争激烈</a:t>
            </a:r>
          </a:p>
        </p:txBody>
      </p:sp>
      <p:sp>
        <p:nvSpPr>
          <p:cNvPr id="181" name="死循环：HashMap"/>
          <p:cNvSpPr/>
          <p:nvPr/>
        </p:nvSpPr>
        <p:spPr>
          <a:xfrm>
            <a:off x="7563782" y="7764002"/>
            <a:ext cx="2040713" cy="4191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pPr/>
            <a:r>
              <a:t>死循环：HashMap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" grpId="2"/>
      <p:bldP build="whole" bldLvl="1" animBg="1" rev="0" advAuto="0" spid="181" grpId="3"/>
      <p:bldP build="whole" bldLvl="1" animBg="1" rev="0" advAuto="0" spid="17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rafana监控-内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Grafana监控-内存</a:t>
            </a:r>
          </a:p>
        </p:txBody>
      </p:sp>
      <p:sp>
        <p:nvSpPr>
          <p:cNvPr id="184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4605451"/>
            <a:ext cx="13004801" cy="1977798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内存泄漏：top…"/>
          <p:cNvSpPr/>
          <p:nvPr/>
        </p:nvSpPr>
        <p:spPr>
          <a:xfrm>
            <a:off x="7480805" y="4632184"/>
            <a:ext cx="2286458" cy="74323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pPr>
            <a:r>
              <a:t>内存泄漏：top</a:t>
            </a:r>
          </a:p>
          <a:p>
            <a:pPr algn="l">
              <a:defRPr sz="1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pPr>
            <a:r>
              <a:t>堆：jmap -histo $pid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rafana监控-网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Grafana监控-网络</a:t>
            </a:r>
          </a:p>
        </p:txBody>
      </p:sp>
      <p:sp>
        <p:nvSpPr>
          <p:cNvPr id="189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984101"/>
            <a:ext cx="13004801" cy="3220497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搞活动请求量巨大，网卡被打满"/>
          <p:cNvSpPr/>
          <p:nvPr/>
        </p:nvSpPr>
        <p:spPr>
          <a:xfrm>
            <a:off x="7320671" y="5915186"/>
            <a:ext cx="3314701" cy="4191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pPr/>
            <a:r>
              <a:t>搞活动请求量巨大，网卡被打满</a:t>
            </a:r>
          </a:p>
        </p:txBody>
      </p:sp>
      <p:sp>
        <p:nvSpPr>
          <p:cNvPr id="192" name="返回数据是否过大"/>
          <p:cNvSpPr/>
          <p:nvPr/>
        </p:nvSpPr>
        <p:spPr>
          <a:xfrm>
            <a:off x="8006471" y="4062350"/>
            <a:ext cx="1943101" cy="4191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pPr/>
            <a:r>
              <a:t>返回数据是否过大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1" grpId="1"/>
      <p:bldP build="whole" bldLvl="1" animBg="1" rev="0" advAuto="0" spid="192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rafana监控-磁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Grafana监控-磁盘</a:t>
            </a:r>
          </a:p>
        </p:txBody>
      </p:sp>
      <p:sp>
        <p:nvSpPr>
          <p:cNvPr id="195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984980"/>
            <a:ext cx="13004801" cy="321874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日志打印不合理"/>
          <p:cNvSpPr/>
          <p:nvPr/>
        </p:nvSpPr>
        <p:spPr>
          <a:xfrm>
            <a:off x="7582708" y="5871513"/>
            <a:ext cx="1714501" cy="4191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pPr/>
            <a:r>
              <a:t>日志打印不合理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rafana监控-TCP状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Grafana监控-TCP状态</a:t>
            </a:r>
          </a:p>
        </p:txBody>
      </p:sp>
      <p:sp>
        <p:nvSpPr>
          <p:cNvPr id="200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765060"/>
            <a:ext cx="13004801" cy="3658580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服务请求压力/接口响应过慢"/>
          <p:cNvSpPr/>
          <p:nvPr/>
        </p:nvSpPr>
        <p:spPr>
          <a:xfrm>
            <a:off x="8032543" y="4047793"/>
            <a:ext cx="2937969" cy="4191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pPr/>
            <a:r>
              <a:t>服务请求压力/接口响应过慢</a:t>
            </a:r>
          </a:p>
        </p:txBody>
      </p:sp>
      <p:sp>
        <p:nvSpPr>
          <p:cNvPr id="203" name="连接资源泄漏：top + jstack"/>
          <p:cNvSpPr/>
          <p:nvPr/>
        </p:nvSpPr>
        <p:spPr>
          <a:xfrm>
            <a:off x="8023056" y="6165186"/>
            <a:ext cx="2956942" cy="4191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pPr/>
            <a:r>
              <a:t>连接资源泄漏：top + jstack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3" grpId="2"/>
      <p:bldP build="whole" bldLvl="1" animBg="1" rev="0" advAuto="0" spid="20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rafana监控-JV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Grafana监控-JVM</a:t>
            </a:r>
          </a:p>
        </p:txBody>
      </p:sp>
      <p:sp>
        <p:nvSpPr>
          <p:cNvPr id="206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7" name="f9d58af0-71b2-4d21-bfce-e22a52b87d8e.png" descr="f9d58af0-71b2-4d21-bfce-e22a52b87d8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117235"/>
            <a:ext cx="13004800" cy="6954230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重启/JVM进程僵死"/>
          <p:cNvSpPr/>
          <p:nvPr/>
        </p:nvSpPr>
        <p:spPr>
          <a:xfrm>
            <a:off x="4831205" y="2693935"/>
            <a:ext cx="2032027" cy="4191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pPr/>
            <a:r>
              <a:t>重启/JVM进程僵死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rafana监控-G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Grafana监控-GC</a:t>
            </a:r>
          </a:p>
        </p:txBody>
      </p:sp>
      <p:sp>
        <p:nvSpPr>
          <p:cNvPr id="211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4718195"/>
            <a:ext cx="13004801" cy="175231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曲线规律性：GC是否正常"/>
          <p:cNvSpPr/>
          <p:nvPr/>
        </p:nvSpPr>
        <p:spPr>
          <a:xfrm>
            <a:off x="8194014" y="4775673"/>
            <a:ext cx="2738858" cy="4191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pPr/>
            <a:r>
              <a:t>曲线规律性：GC是否正常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rafana监控-Tomca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Grafana监控-Tomcat</a:t>
            </a:r>
          </a:p>
        </p:txBody>
      </p:sp>
      <p:sp>
        <p:nvSpPr>
          <p:cNvPr id="216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4711405"/>
            <a:ext cx="13004801" cy="1765891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Tomcat线程数被打满"/>
          <p:cNvSpPr/>
          <p:nvPr/>
        </p:nvSpPr>
        <p:spPr>
          <a:xfrm>
            <a:off x="859113" y="4667249"/>
            <a:ext cx="2260855" cy="4191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pPr/>
            <a:r>
              <a:t>Tomcat线程数被打满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23" name="“汽车追尾”事故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“汽车追尾”事故</a:t>
            </a:r>
          </a:p>
          <a:p>
            <a:pPr/>
            <a:r>
              <a:t>快速响应</a:t>
            </a:r>
            <a:r>
              <a:rPr>
                <a:solidFill>
                  <a:schemeClr val="accent5"/>
                </a:solidFill>
              </a:rPr>
              <a:t>线上问题</a:t>
            </a:r>
          </a:p>
          <a:p>
            <a:pPr/>
            <a:r>
              <a:t>常见问题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Kibana-日志查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Kibana-日志查询</a:t>
            </a:r>
          </a:p>
        </p:txBody>
      </p:sp>
      <p:sp>
        <p:nvSpPr>
          <p:cNvPr id="221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2" name="4693fec2-57aa-4de6-9d7d-486e06dff6f4.png" descr="4693fec2-57aa-4de6-9d7d-486e06dff6f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37319"/>
            <a:ext cx="13004801" cy="6514061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异常或错误的数量"/>
          <p:cNvSpPr/>
          <p:nvPr/>
        </p:nvSpPr>
        <p:spPr>
          <a:xfrm>
            <a:off x="3100985" y="3313391"/>
            <a:ext cx="1943101" cy="4191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pPr/>
            <a:r>
              <a:t>异常或错误的数量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重启线上服务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重启线上服务器</a:t>
            </a:r>
          </a:p>
        </p:txBody>
      </p:sp>
      <p:sp>
        <p:nvSpPr>
          <p:cNvPr id="226" name="Obelisk - 一键发布/部署平台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>
                    <a:hueOff val="-372297"/>
                    <a:satOff val="10436"/>
                    <a:lumOff val="13831"/>
                  </a:schemeClr>
                </a:solidFill>
              </a:defRPr>
            </a:lvl1pPr>
          </a:lstStyle>
          <a:p>
            <a:pPr/>
            <a:r>
              <a:t>Obelisk - 一键发布/部署平台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线下定位问题代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线下定位问题代码</a:t>
            </a:r>
          </a:p>
        </p:txBody>
      </p:sp>
      <p:sp>
        <p:nvSpPr>
          <p:cNvPr id="229" name="IBM Thread and Monitor Dump Analyze for Java: jstac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IBM Thread and Monitor Dump Analyze for Java</a:t>
            </a:r>
            <a:r>
              <a:t>: jstack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Eclipse Memory Analyzer (MAT)</a:t>
            </a:r>
            <a:r>
              <a:t> - Java heap analyzer: jmap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BTrace</a:t>
            </a:r>
            <a:r>
              <a:t> - dynamic tracing tool for Java: 在线定位</a:t>
            </a:r>
          </a:p>
          <a:p>
            <a:pPr/>
            <a:r>
              <a:t>cat netstat.dump | awk '/^tcp/ {++S[$NF]} END {for(a in S) print a, S[a]}'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hread Dump Li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Thread Dump List</a:t>
            </a:r>
          </a:p>
        </p:txBody>
      </p:sp>
      <p:sp>
        <p:nvSpPr>
          <p:cNvPr id="232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213444"/>
            <a:ext cx="13004801" cy="7219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hread Status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Thread Status Analysis</a:t>
            </a:r>
          </a:p>
        </p:txBody>
      </p:sp>
      <p:sp>
        <p:nvSpPr>
          <p:cNvPr id="236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984749"/>
            <a:ext cx="13004801" cy="7219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常见问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常见问题</a:t>
            </a:r>
          </a:p>
        </p:txBody>
      </p:sp>
      <p:sp>
        <p:nvSpPr>
          <p:cNvPr id="240" name="连接资源泄漏：连接超时未设置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连接资源泄漏：连接超时未设置</a:t>
            </a:r>
          </a:p>
          <a:p>
            <a:pPr lvl="1"/>
            <a:r>
              <a:t>TCP CLOSE_WAIT + top + jstack</a:t>
            </a:r>
          </a:p>
          <a:p>
            <a:pPr/>
            <a:r>
              <a:t>CPU高：死循环之HashMap</a:t>
            </a:r>
          </a:p>
          <a:p>
            <a:pPr lvl="1"/>
            <a:r>
              <a:t>top -H + jstack</a:t>
            </a:r>
          </a:p>
          <a:p>
            <a:pPr/>
            <a:r>
              <a:t>内存泄漏：</a:t>
            </a:r>
          </a:p>
          <a:p>
            <a:pPr lvl="1"/>
            <a:r>
              <a:t>jmap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–Johnny Appleseed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–Johnny Appleseed</a:t>
            </a:r>
          </a:p>
        </p:txBody>
      </p:sp>
      <p:sp>
        <p:nvSpPr>
          <p:cNvPr id="243" name="“敬畏线上的任何异常。”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“敬畏线上的任何异常。”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感谢同行的工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感谢同行的工作</a:t>
            </a:r>
          </a:p>
        </p:txBody>
      </p:sp>
      <p:sp>
        <p:nvSpPr>
          <p:cNvPr id="246" name="JDK Tools and Utiliti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308863" indent="-308863" defTabSz="443991">
              <a:spcBef>
                <a:spcPts val="3100"/>
              </a:spcBef>
              <a:defRPr sz="2584">
                <a:effectLst>
                  <a:outerShdw sx="100000" sy="100000" kx="0" ky="0" algn="b" rotWithShape="0" blurRad="38608" dist="19304" dir="5400000">
                    <a:srgbClr val="000000"/>
                  </a:outerShdw>
                </a:effectLst>
              </a:defRPr>
            </a:pPr>
            <a:r>
              <a:rPr u="sng">
                <a:hlinkClick r:id="rId2" invalidUrl="" action="" tgtFrame="" tooltip="" history="1" highlightClick="0" endSnd="0"/>
              </a:rPr>
              <a:t>JDK Tools and Utilities</a:t>
            </a:r>
          </a:p>
          <a:p>
            <a:pPr marL="308863" indent="-308863" defTabSz="443991">
              <a:spcBef>
                <a:spcPts val="3100"/>
              </a:spcBef>
              <a:defRPr sz="2584">
                <a:effectLst>
                  <a:outerShdw sx="100000" sy="100000" kx="0" ky="0" algn="b" rotWithShape="0" blurRad="38608" dist="19304" dir="5400000">
                    <a:srgbClr val="000000"/>
                  </a:outerShdw>
                </a:effectLst>
              </a:defRPr>
            </a:pPr>
            <a:r>
              <a:rPr u="sng">
                <a:hlinkClick r:id="rId3" invalidUrl="" action="" tgtFrame="" tooltip="" history="1" highlightClick="0" endSnd="0"/>
              </a:rPr>
              <a:t>Linux Performance Analysis and Tools</a:t>
            </a:r>
            <a:r>
              <a:t> - Brendan Gregg</a:t>
            </a:r>
          </a:p>
          <a:p>
            <a:pPr marL="308863" indent="-308863" defTabSz="443991">
              <a:spcBef>
                <a:spcPts val="3100"/>
              </a:spcBef>
              <a:defRPr sz="2584">
                <a:effectLst>
                  <a:outerShdw sx="100000" sy="100000" kx="0" ky="0" algn="b" rotWithShape="0" blurRad="38608" dist="19304" dir="5400000">
                    <a:srgbClr val="000000"/>
                  </a:outerShdw>
                </a:effectLst>
              </a:defRPr>
            </a:pPr>
            <a:r>
              <a:rPr u="sng">
                <a:hlinkClick r:id="rId4" invalidUrl="" action="" tgtFrame="" tooltip="" history="1" highlightClick="0" endSnd="0"/>
              </a:rPr>
              <a:t>Java常见问题排查</a:t>
            </a:r>
            <a:r>
              <a:t> - 毕玄（BlueDavy，林昊）</a:t>
            </a:r>
          </a:p>
          <a:p>
            <a:pPr marL="308863" indent="-308863" defTabSz="443991">
              <a:spcBef>
                <a:spcPts val="3100"/>
              </a:spcBef>
              <a:defRPr sz="2584">
                <a:effectLst>
                  <a:outerShdw sx="100000" sy="100000" kx="0" ky="0" algn="b" rotWithShape="0" blurRad="38608" dist="19304" dir="5400000">
                    <a:srgbClr val="000000"/>
                  </a:outerShdw>
                </a:effectLst>
              </a:defRPr>
            </a:pPr>
            <a:r>
              <a:rPr u="sng">
                <a:hlinkClick r:id="rId5" invalidUrl="" action="" tgtFrame="" tooltip="" history="1" highlightClick="0" endSnd="0"/>
              </a:rPr>
              <a:t>高性能的Java代码编写及常见问题排查</a:t>
            </a:r>
            <a:r>
              <a:t> - 毕玄</a:t>
            </a:r>
          </a:p>
          <a:p>
            <a:pPr marL="308863" indent="-308863" defTabSz="443991">
              <a:spcBef>
                <a:spcPts val="3100"/>
              </a:spcBef>
              <a:defRPr sz="2584">
                <a:effectLst>
                  <a:outerShdw sx="100000" sy="100000" kx="0" ky="0" algn="b" rotWithShape="0" blurRad="38608" dist="19304" dir="5400000">
                    <a:srgbClr val="000000"/>
                  </a:outerShdw>
                </a:effectLst>
              </a:defRPr>
            </a:pPr>
            <a:r>
              <a:rPr u="sng">
                <a:hlinkClick r:id="rId6" invalidUrl="" action="" tgtFrame="" tooltip="" history="1" highlightClick="0" endSnd="0"/>
              </a:rPr>
              <a:t>Java线上应用问题排查方法和工具</a:t>
            </a:r>
            <a:r>
              <a:t> - 空望</a:t>
            </a:r>
          </a:p>
          <a:p>
            <a:pPr marL="308863" indent="-308863" defTabSz="443991">
              <a:spcBef>
                <a:spcPts val="3100"/>
              </a:spcBef>
              <a:defRPr sz="2584">
                <a:effectLst>
                  <a:outerShdw sx="100000" sy="100000" kx="0" ky="0" algn="b" rotWithShape="0" blurRad="38608" dist="19304" dir="5400000">
                    <a:srgbClr val="000000"/>
                  </a:outerShdw>
                </a:effectLst>
              </a:defRPr>
            </a:pPr>
            <a:r>
              <a:rPr u="sng">
                <a:hlinkClick r:id="rId7" invalidUrl="" action="" tgtFrame="" tooltip="" history="1" highlightClick="0" endSnd="0"/>
              </a:rPr>
              <a:t>IBM Thread and Monitor Dump Analyze for Java</a:t>
            </a:r>
          </a:p>
          <a:p>
            <a:pPr marL="308863" indent="-308863" defTabSz="443991">
              <a:spcBef>
                <a:spcPts val="3100"/>
              </a:spcBef>
              <a:defRPr sz="2584">
                <a:effectLst>
                  <a:outerShdw sx="100000" sy="100000" kx="0" ky="0" algn="b" rotWithShape="0" blurRad="38608" dist="19304" dir="5400000">
                    <a:srgbClr val="000000"/>
                  </a:outerShdw>
                </a:effectLst>
              </a:defRPr>
            </a:pPr>
            <a:r>
              <a:rPr u="sng">
                <a:hlinkClick r:id="rId8" invalidUrl="" action="" tgtFrame="" tooltip="" history="1" highlightClick="0" endSnd="0"/>
              </a:rPr>
              <a:t>Eclipse Memory Analyzer (MAT)</a:t>
            </a:r>
          </a:p>
          <a:p>
            <a:pPr marL="308863" indent="-308863" defTabSz="443991">
              <a:spcBef>
                <a:spcPts val="3100"/>
              </a:spcBef>
              <a:defRPr sz="2584">
                <a:effectLst>
                  <a:outerShdw sx="100000" sy="100000" kx="0" ky="0" algn="b" rotWithShape="0" blurRad="38608" dist="19304" dir="5400000">
                    <a:srgbClr val="000000"/>
                  </a:outerShdw>
                </a:effectLst>
              </a:defRPr>
            </a:pPr>
            <a:r>
              <a:rPr u="sng">
                <a:hlinkClick r:id="rId9" invalidUrl="" action="" tgtFrame="" tooltip="" history="1" highlightClick="0" endSnd="0"/>
              </a:rPr>
              <a:t>BTrace</a:t>
            </a:r>
            <a:r>
              <a:t> - a safe, dynamic tracing tool for the Java platform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Q&amp;A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14095">
              <a:defRPr i="1" sz="5632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Q&amp;A</a:t>
            </a:r>
          </a:p>
          <a:p>
            <a:pPr defTabSz="514095">
              <a:defRPr i="1" sz="5632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</a:p>
          <a:p>
            <a:pPr defTabSz="514095">
              <a:defRPr i="1" sz="5632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Thanks!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汽车追尾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汽车追尾</a:t>
            </a:r>
          </a:p>
        </p:txBody>
      </p:sp>
      <p:sp>
        <p:nvSpPr>
          <p:cNvPr id="126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4526" y="3162300"/>
            <a:ext cx="4788868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37231" y="3162300"/>
            <a:ext cx="1657574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781d6e95-750b-43d6-984d-d8dc07315cf0.png" descr="781d6e95-750b-43d6-984d-d8dc07315cf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2928" y="3162300"/>
            <a:ext cx="2727761" cy="3429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当事人"/>
          <p:cNvSpPr txBox="1"/>
          <p:nvPr/>
        </p:nvSpPr>
        <p:spPr>
          <a:xfrm>
            <a:off x="1355758" y="6792383"/>
            <a:ext cx="15621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当事人</a:t>
            </a:r>
          </a:p>
        </p:txBody>
      </p:sp>
      <p:sp>
        <p:nvSpPr>
          <p:cNvPr id="131" name="事故现场(道路)"/>
          <p:cNvSpPr txBox="1"/>
          <p:nvPr/>
        </p:nvSpPr>
        <p:spPr>
          <a:xfrm>
            <a:off x="5279847" y="6792383"/>
            <a:ext cx="327822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事故现场(道路)</a:t>
            </a:r>
          </a:p>
        </p:txBody>
      </p:sp>
      <p:sp>
        <p:nvSpPr>
          <p:cNvPr id="132" name="交通警察"/>
          <p:cNvSpPr txBox="1"/>
          <p:nvPr/>
        </p:nvSpPr>
        <p:spPr>
          <a:xfrm>
            <a:off x="10143667" y="6792383"/>
            <a:ext cx="20447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交通警察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线上问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线上问题</a:t>
            </a:r>
          </a:p>
        </p:txBody>
      </p:sp>
      <p:sp>
        <p:nvSpPr>
          <p:cNvPr id="137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4526" y="3162300"/>
            <a:ext cx="4788868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37231" y="3162300"/>
            <a:ext cx="1657574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781d6e95-750b-43d6-984d-d8dc07315cf0.png" descr="781d6e95-750b-43d6-984d-d8dc07315cf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2928" y="3162300"/>
            <a:ext cx="2727761" cy="3429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代码"/>
          <p:cNvSpPr txBox="1"/>
          <p:nvPr/>
        </p:nvSpPr>
        <p:spPr>
          <a:xfrm>
            <a:off x="1597058" y="6792383"/>
            <a:ext cx="10795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代码</a:t>
            </a:r>
          </a:p>
        </p:txBody>
      </p:sp>
      <p:sp>
        <p:nvSpPr>
          <p:cNvPr id="142" name="问题现场(服务器)"/>
          <p:cNvSpPr txBox="1"/>
          <p:nvPr/>
        </p:nvSpPr>
        <p:spPr>
          <a:xfrm>
            <a:off x="5038546" y="6792383"/>
            <a:ext cx="3760827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问题现场(服务器)</a:t>
            </a:r>
          </a:p>
        </p:txBody>
      </p:sp>
      <p:sp>
        <p:nvSpPr>
          <p:cNvPr id="143" name="开发同学"/>
          <p:cNvSpPr txBox="1"/>
          <p:nvPr/>
        </p:nvSpPr>
        <p:spPr>
          <a:xfrm>
            <a:off x="10143667" y="6792383"/>
            <a:ext cx="20447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开发同学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快速响应线上问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快速响应</a:t>
            </a:r>
            <a:r>
              <a:rPr>
                <a:solidFill>
                  <a:schemeClr val="accent5"/>
                </a:solidFill>
              </a:rPr>
              <a:t>线上问题</a:t>
            </a:r>
          </a:p>
        </p:txBody>
      </p:sp>
      <p:sp>
        <p:nvSpPr>
          <p:cNvPr id="148" name="三步走：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三步走：</a:t>
            </a:r>
          </a:p>
          <a:p>
            <a:pPr marL="635000" indent="-635000">
              <a:buSzPct val="100000"/>
              <a:buAutoNum type="arabicPeriod" startAt="1"/>
            </a:pPr>
            <a:r>
              <a:t>保存问题现场（快速分析）</a:t>
            </a:r>
          </a:p>
          <a:p>
            <a:pPr marL="635000" indent="-635000">
              <a:buSzPct val="100000"/>
              <a:buAutoNum type="arabicPeriod" startAt="1"/>
            </a:pPr>
            <a:r>
              <a:t>重启线上服务器</a:t>
            </a:r>
          </a:p>
          <a:p>
            <a:pPr marL="635000" indent="-635000">
              <a:buSzPct val="100000"/>
              <a:buAutoNum type="arabicPeriod" startAt="1"/>
            </a:pPr>
            <a:r>
              <a:t>线下定位问题代码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保存问题现场-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保存问题现场-1</a:t>
            </a:r>
          </a:p>
        </p:txBody>
      </p:sp>
      <p:sp>
        <p:nvSpPr>
          <p:cNvPr id="151" name="工欲善其事，必先利其器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工欲善其事，必先利其器</a:t>
            </a:r>
          </a:p>
          <a:p>
            <a:pPr>
              <a:spcBef>
                <a:spcPts val="1000"/>
              </a:spcBef>
            </a:pPr>
            <a:r>
              <a:rPr u="sng">
                <a:hlinkClick r:id="rId2" invalidUrl="" action="" tgtFrame="" tooltip="" history="1" highlightClick="0" endSnd="0"/>
              </a:rPr>
              <a:t>jps</a:t>
            </a:r>
            <a:r>
              <a:t> - JVM Process Status Tool</a:t>
            </a:r>
          </a:p>
          <a:p>
            <a:pPr>
              <a:spcBef>
                <a:spcPts val="1000"/>
              </a:spcBef>
            </a:pPr>
            <a:r>
              <a:t>/data/program/&lt;groupId&gt;/&lt;artifactId&gt;/&lt;version&gt;/</a:t>
            </a:r>
            <a:r>
              <a:rPr>
                <a:solidFill>
                  <a:schemeClr val="accent5"/>
                </a:solidFill>
              </a:rPr>
              <a:t>bin/service.sh</a:t>
            </a:r>
            <a:r>
              <a:rPr>
                <a:solidFill>
                  <a:srgbClr val="FFFFFF"/>
                </a:solidFill>
              </a:rPr>
              <a:t> dump</a:t>
            </a:r>
          </a:p>
          <a:p>
            <a:pPr lvl="1">
              <a:spcBef>
                <a:spcPts val="1000"/>
              </a:spcBef>
            </a:pPr>
            <a:r>
              <a:rPr u="sng">
                <a:hlinkClick r:id="rId3" invalidUrl="" action="" tgtFrame="" tooltip="" history="1" highlightClick="0" endSnd="0"/>
              </a:rPr>
              <a:t>jstat</a:t>
            </a:r>
            <a:r>
              <a:t> - JVM Statistics Monitoring Tool</a:t>
            </a:r>
          </a:p>
          <a:p>
            <a:pPr lvl="1">
              <a:spcBef>
                <a:spcPts val="1000"/>
              </a:spcBef>
            </a:pPr>
            <a:r>
              <a:rPr u="sng">
                <a:hlinkClick r:id="rId4" invalidUrl="" action="" tgtFrame="" tooltip="" history="1" highlightClick="0" endSnd="0"/>
              </a:rPr>
              <a:t>jinfo</a:t>
            </a:r>
            <a:r>
              <a:t> - Configuration Info for Java</a:t>
            </a:r>
          </a:p>
          <a:p>
            <a:pPr lvl="1">
              <a:spcBef>
                <a:spcPts val="1000"/>
              </a:spcBef>
            </a:pPr>
            <a:r>
              <a:rPr u="sng">
                <a:hlinkClick r:id="rId5" invalidUrl="" action="" tgtFrame="" tooltip="" history="1" highlightClick="0" endSnd="0"/>
              </a:rPr>
              <a:t>jstack</a:t>
            </a:r>
            <a:r>
              <a:t> - Stack Trace for Java (Thread Dump)</a:t>
            </a:r>
          </a:p>
          <a:p>
            <a:pPr lvl="1">
              <a:spcBef>
                <a:spcPts val="1000"/>
              </a:spcBef>
            </a:pPr>
            <a:r>
              <a:rPr u="sng">
                <a:hlinkClick r:id="rId6" invalidUrl="" action="" tgtFrame="" tooltip="" history="1" highlightClick="0" endSnd="0"/>
              </a:rPr>
              <a:t>jmap</a:t>
            </a:r>
            <a:r>
              <a:t> - Memory Map for Java (Heap Dump)</a:t>
            </a:r>
          </a:p>
          <a:p>
            <a:pPr lvl="2">
              <a:spcBef>
                <a:spcPts val="1000"/>
              </a:spcBef>
            </a:pPr>
            <a:r>
              <a:t>bin/service.sh heapdump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保存问题现场-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保存问题现场-2</a:t>
            </a:r>
          </a:p>
        </p:txBody>
      </p:sp>
      <p:sp>
        <p:nvSpPr>
          <p:cNvPr id="154" name="jps -lmv | grep $appnam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spcBef>
                <a:spcPts val="1000"/>
              </a:spcBef>
            </a:pPr>
            <a:r>
              <a:t>jps -lmv | grep $appname</a:t>
            </a:r>
          </a:p>
          <a:p>
            <a:pPr>
              <a:spcBef>
                <a:spcPts val="1000"/>
              </a:spcBef>
            </a:pPr>
            <a:r>
              <a:t>jstat -gccapacity -h7 $pid 1s、jstat -gcutil -h7 $pid 1s</a:t>
            </a:r>
          </a:p>
          <a:p>
            <a:pPr>
              <a:spcBef>
                <a:spcPts val="1000"/>
              </a:spcBef>
            </a:pPr>
            <a:r>
              <a:t>jinfo $pid</a:t>
            </a:r>
          </a:p>
          <a:p>
            <a:pPr>
              <a:spcBef>
                <a:spcPts val="1000"/>
              </a:spcBef>
            </a:pPr>
            <a:r>
              <a:t>jstack $pid</a:t>
            </a:r>
          </a:p>
          <a:p>
            <a:pPr>
              <a:spcBef>
                <a:spcPts val="1000"/>
              </a:spcBef>
            </a:pPr>
            <a:r>
              <a:t>jmap -dump:live,format=b,file="$filename" $pid</a:t>
            </a:r>
          </a:p>
          <a:p>
            <a:pPr>
              <a:spcBef>
                <a:spcPts val="1000"/>
              </a:spcBef>
            </a:pPr>
            <a:r>
              <a:t>jmap -histo $pid、jmap -heap $pid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保存问题现场-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保存问题现场-3</a:t>
            </a:r>
          </a:p>
        </p:txBody>
      </p:sp>
      <p:sp>
        <p:nvSpPr>
          <p:cNvPr id="157" name="top - display Linux task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345440" indent="-345440" defTabSz="496570">
              <a:spcBef>
                <a:spcPts val="800"/>
              </a:spcBef>
              <a:defRPr sz="2890">
                <a:effectLst>
                  <a:outerShdw sx="100000" sy="100000" kx="0" ky="0" algn="b" rotWithShape="0" blurRad="43180" dist="21590" dir="5400000">
                    <a:srgbClr val="000000"/>
                  </a:outerShdw>
                </a:effectLst>
              </a:defRPr>
            </a:pPr>
            <a:r>
              <a:rPr u="sng">
                <a:hlinkClick r:id="rId2" invalidUrl="" action="" tgtFrame="" tooltip="" history="1" highlightClick="0" endSnd="0"/>
              </a:rPr>
              <a:t>top</a:t>
            </a:r>
            <a:r>
              <a:t> - display Linux tasks</a:t>
            </a:r>
          </a:p>
          <a:p>
            <a:pPr marL="345440" indent="-345440" defTabSz="496570">
              <a:spcBef>
                <a:spcPts val="800"/>
              </a:spcBef>
              <a:defRPr sz="2890">
                <a:effectLst>
                  <a:outerShdw sx="100000" sy="100000" kx="0" ky="0" algn="b" rotWithShape="0" blurRad="43180" dist="21590" dir="5400000">
                    <a:srgbClr val="000000"/>
                  </a:outerShdw>
                </a:effectLst>
              </a:defRPr>
            </a:pPr>
            <a:r>
              <a:rPr u="sng">
                <a:hlinkClick r:id="rId3" invalidUrl="" action="" tgtFrame="" tooltip="" history="1" highlightClick="0" endSnd="0"/>
              </a:rPr>
              <a:t>lsof</a:t>
            </a:r>
            <a:r>
              <a:t> - list open files</a:t>
            </a:r>
          </a:p>
          <a:p>
            <a:pPr marL="345440" indent="-345440" defTabSz="496570">
              <a:spcBef>
                <a:spcPts val="800"/>
              </a:spcBef>
              <a:defRPr sz="2890">
                <a:effectLst>
                  <a:outerShdw sx="100000" sy="100000" kx="0" ky="0" algn="b" rotWithShape="0" blurRad="43180" dist="21590" dir="5400000">
                    <a:srgbClr val="000000"/>
                  </a:outerShdw>
                </a:effectLst>
              </a:defRPr>
            </a:pPr>
            <a:r>
              <a:rPr u="sng">
                <a:hlinkClick r:id="rId4" invalidUrl="" action="" tgtFrame="" tooltip="" history="1" highlightClick="0" endSnd="0"/>
              </a:rPr>
              <a:t>netstat</a:t>
            </a:r>
            <a:r>
              <a:t> - Print network connections, routing tables, interface statistics, masquerade connections, and multicast memberships</a:t>
            </a:r>
          </a:p>
          <a:p>
            <a:pPr marL="345440" indent="-345440" defTabSz="496570">
              <a:spcBef>
                <a:spcPts val="800"/>
              </a:spcBef>
              <a:defRPr sz="2890">
                <a:effectLst>
                  <a:outerShdw sx="100000" sy="100000" kx="0" ky="0" algn="b" rotWithShape="0" blurRad="43180" dist="21590" dir="5400000">
                    <a:srgbClr val="000000"/>
                  </a:outerShdw>
                </a:effectLst>
              </a:defRPr>
            </a:pPr>
            <a:r>
              <a:rPr u="sng">
                <a:hlinkClick r:id="rId5" invalidUrl="" action="" tgtFrame="" tooltip="" history="1" highlightClick="0" endSnd="0"/>
              </a:rPr>
              <a:t>iostat</a:t>
            </a:r>
            <a:r>
              <a:t>  -  Report Central Processing Unit (CPU) statistics and input/output statistics for devices and partitions</a:t>
            </a:r>
          </a:p>
          <a:p>
            <a:pPr marL="345440" indent="-345440" defTabSz="496570">
              <a:spcBef>
                <a:spcPts val="800"/>
              </a:spcBef>
              <a:defRPr sz="2890">
                <a:effectLst>
                  <a:outerShdw sx="100000" sy="100000" kx="0" ky="0" algn="b" rotWithShape="0" blurRad="43180" dist="21590" dir="5400000">
                    <a:srgbClr val="000000"/>
                  </a:outerShdw>
                </a:effectLst>
              </a:defRPr>
            </a:pPr>
            <a:r>
              <a:rPr u="sng">
                <a:hlinkClick r:id="rId6" invalidUrl="" action="" tgtFrame="" tooltip="" history="1" highlightClick="0" endSnd="0"/>
              </a:rPr>
              <a:t>mpstat</a:t>
            </a:r>
            <a:r>
              <a:t> - Report processors related statistics</a:t>
            </a:r>
          </a:p>
          <a:p>
            <a:pPr marL="345440" indent="-345440" defTabSz="496570">
              <a:spcBef>
                <a:spcPts val="800"/>
              </a:spcBef>
              <a:defRPr sz="2890">
                <a:effectLst>
                  <a:outerShdw sx="100000" sy="100000" kx="0" ky="0" algn="b" rotWithShape="0" blurRad="43180" dist="21590" dir="5400000">
                    <a:srgbClr val="000000"/>
                  </a:outerShdw>
                </a:effectLst>
              </a:defRPr>
            </a:pPr>
            <a:r>
              <a:rPr u="sng">
                <a:hlinkClick r:id="rId7" invalidUrl="" action="" tgtFrame="" tooltip="" history="1" highlightClick="0" endSnd="0"/>
              </a:rPr>
              <a:t>vmstat</a:t>
            </a:r>
            <a:r>
              <a:t> - Report virtual memory statistics</a:t>
            </a:r>
          </a:p>
          <a:p>
            <a:pPr marL="345440" indent="-345440" defTabSz="496570">
              <a:spcBef>
                <a:spcPts val="800"/>
              </a:spcBef>
              <a:defRPr sz="2890">
                <a:effectLst>
                  <a:outerShdw sx="100000" sy="100000" kx="0" ky="0" algn="b" rotWithShape="0" blurRad="43180" dist="21590" dir="5400000">
                    <a:srgbClr val="000000"/>
                  </a:outerShdw>
                </a:effectLst>
              </a:defRPr>
            </a:pPr>
            <a:r>
              <a:rPr u="sng">
                <a:hlinkClick r:id="rId8" invalidUrl="" action="" tgtFrame="" tooltip="" history="1" highlightClick="0" endSnd="0"/>
              </a:rPr>
              <a:t>free</a:t>
            </a:r>
            <a:r>
              <a:t> - Display amount of free and used memory in the system</a:t>
            </a:r>
          </a:p>
          <a:p>
            <a:pPr marL="345440" indent="-345440" defTabSz="496570">
              <a:spcBef>
                <a:spcPts val="800"/>
              </a:spcBef>
              <a:defRPr sz="2890">
                <a:effectLst>
                  <a:outerShdw sx="100000" sy="100000" kx="0" ky="0" algn="b" rotWithShape="0" blurRad="43180" dist="21590" dir="5400000">
                    <a:srgbClr val="000000"/>
                  </a:outerShdw>
                </a:effectLst>
              </a:defRPr>
            </a:pPr>
            <a:r>
              <a:rPr u="sng">
                <a:hlinkClick r:id="rId9" invalidUrl="" action="" tgtFrame="" tooltip="" history="1" highlightClick="0" endSnd="0"/>
              </a:rPr>
              <a:t>sar</a:t>
            </a:r>
            <a:r>
              <a:t> - Collect, report, or save system activity information</a:t>
            </a:r>
          </a:p>
          <a:p>
            <a:pPr marL="345440" indent="-345440" defTabSz="496570">
              <a:spcBef>
                <a:spcPts val="800"/>
              </a:spcBef>
              <a:defRPr sz="2890">
                <a:effectLst>
                  <a:outerShdw sx="100000" sy="100000" kx="0" ky="0" algn="b" rotWithShape="0" blurRad="43180" dist="21590" dir="5400000">
                    <a:srgbClr val="000000"/>
                  </a:outerShdw>
                </a:effectLst>
              </a:defRPr>
            </a:pPr>
            <a:r>
              <a:rPr u="sng">
                <a:hlinkClick r:id="rId10" invalidUrl="" action="" tgtFrame="" tooltip="" history="1" highlightClick="0" endSnd="0"/>
              </a:rPr>
              <a:t>uptime</a:t>
            </a:r>
            <a:r>
              <a:t> - Tell how long the system has been running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保存问题现场-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保存问题现场-4</a:t>
            </a:r>
          </a:p>
        </p:txBody>
      </p:sp>
      <p:sp>
        <p:nvSpPr>
          <p:cNvPr id="160" name="top -d 3 -u $username、top -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spcBef>
                <a:spcPts val="1000"/>
              </a:spcBef>
            </a:pPr>
            <a:r>
              <a:t>top -d 3 -u $username、top -H</a:t>
            </a:r>
          </a:p>
          <a:p>
            <a:pPr>
              <a:spcBef>
                <a:spcPts val="1000"/>
              </a:spcBef>
            </a:pPr>
            <a:r>
              <a:t>lsof -p $pid</a:t>
            </a:r>
          </a:p>
          <a:p>
            <a:pPr>
              <a:spcBef>
                <a:spcPts val="1000"/>
              </a:spcBef>
            </a:pPr>
            <a:r>
              <a:t>netstat -an</a:t>
            </a:r>
          </a:p>
          <a:p>
            <a:pPr>
              <a:spcBef>
                <a:spcPts val="1000"/>
              </a:spcBef>
            </a:pPr>
            <a:r>
              <a:t>iostat</a:t>
            </a:r>
          </a:p>
          <a:p>
            <a:pPr>
              <a:spcBef>
                <a:spcPts val="1000"/>
              </a:spcBef>
            </a:pPr>
            <a:r>
              <a:t>mpstat -P ALL 3</a:t>
            </a:r>
          </a:p>
          <a:p>
            <a:pPr>
              <a:spcBef>
                <a:spcPts val="1000"/>
              </a:spcBef>
            </a:pPr>
            <a:r>
              <a:t>vmstat -S M</a:t>
            </a:r>
          </a:p>
          <a:p>
            <a:pPr>
              <a:spcBef>
                <a:spcPts val="1000"/>
              </a:spcBef>
            </a:pPr>
            <a:r>
              <a:t>free -th</a:t>
            </a:r>
          </a:p>
          <a:p>
            <a:pPr>
              <a:spcBef>
                <a:spcPts val="1000"/>
              </a:spcBef>
            </a:pPr>
            <a:r>
              <a:t>sar</a:t>
            </a:r>
          </a:p>
          <a:p>
            <a:pPr>
              <a:spcBef>
                <a:spcPts val="1000"/>
              </a:spcBef>
            </a:pPr>
            <a:r>
              <a:t>uptime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